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014" y="-12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76166D-AA89-4DE7-8514-0BCDB32F46CD}" type="datetimeFigureOut">
              <a:rPr lang="en-US" smtClean="0"/>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76166D-AA89-4DE7-8514-0BCDB32F46CD}" type="datetimeFigureOut">
              <a:rPr lang="en-US" smtClean="0"/>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76166D-AA89-4DE7-8514-0BCDB32F46CD}" type="datetimeFigureOut">
              <a:rPr lang="en-US" smtClean="0"/>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76166D-AA89-4DE7-8514-0BCDB32F46CD}" type="datetimeFigureOut">
              <a:rPr lang="en-US" smtClean="0"/>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76166D-AA89-4DE7-8514-0BCDB32F46CD}" type="datetimeFigureOut">
              <a:rPr lang="en-US" smtClean="0"/>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76166D-AA89-4DE7-8514-0BCDB32F46CD}" type="datetimeFigureOut">
              <a:rPr lang="en-US" smtClean="0"/>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76166D-AA89-4DE7-8514-0BCDB32F46CD}" type="datetimeFigureOut">
              <a:rPr lang="en-US" smtClean="0"/>
              <a:t>1/13/2020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76166D-AA89-4DE7-8514-0BCDB32F46CD}" type="datetimeFigureOut">
              <a:rPr lang="en-US" smtClean="0"/>
              <a:t>1/13/2020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76166D-AA89-4DE7-8514-0BCDB32F46CD}" type="datetimeFigureOut">
              <a:rPr lang="en-US" smtClean="0"/>
              <a:t>1/13/2020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76166D-AA89-4DE7-8514-0BCDB32F46CD}" type="datetimeFigureOut">
              <a:rPr lang="en-US" smtClean="0"/>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76166D-AA89-4DE7-8514-0BCDB32F46CD}" type="datetimeFigureOut">
              <a:rPr lang="en-US" smtClean="0"/>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776166D-AA89-4DE7-8514-0BCDB32F46CD}" type="datetimeFigureOut">
              <a:rPr lang="en-US" smtClean="0"/>
              <a:t>1/13/2020</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91EE00F-C838-4115-8073-4D0414F0F39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5000" r="-25000"/>
          </a:stretch>
        </a:blipFill>
        <a:effectLst/>
      </p:bgPr>
    </p:bg>
    <p:spTree>
      <p:nvGrpSpPr>
        <p:cNvPr id="1" name=""/>
        <p:cNvGrpSpPr/>
        <p:nvPr/>
      </p:nvGrpSpPr>
      <p:grpSpPr>
        <a:xfrm>
          <a:off x="0" y="0"/>
          <a:ext cx="0" cy="0"/>
          <a:chOff x="0" y="0"/>
          <a:chExt cx="0" cy="0"/>
        </a:xfrm>
      </p:grpSpPr>
      <p:pic>
        <p:nvPicPr>
          <p:cNvPr id="4" name="Picture 3" descr="Picture 2 for completely editable!.png"/>
          <p:cNvPicPr>
            <a:picLocks noChangeAspect="1"/>
          </p:cNvPicPr>
          <p:nvPr/>
        </p:nvPicPr>
        <p:blipFill>
          <a:blip r:embed="rId3" cstate="print"/>
          <a:stretch>
            <a:fillRect/>
          </a:stretch>
        </p:blipFill>
        <p:spPr>
          <a:xfrm>
            <a:off x="0" y="0"/>
            <a:ext cx="6656282" cy="8923807"/>
          </a:xfrm>
          <a:prstGeom prst="rect">
            <a:avLst/>
          </a:prstGeom>
        </p:spPr>
      </p:pic>
      <p:sp>
        <p:nvSpPr>
          <p:cNvPr id="5" name="TextBox 4"/>
          <p:cNvSpPr txBox="1"/>
          <p:nvPr/>
        </p:nvSpPr>
        <p:spPr>
          <a:xfrm>
            <a:off x="1574505" y="872529"/>
            <a:ext cx="3886200" cy="461665"/>
          </a:xfrm>
          <a:prstGeom prst="rect">
            <a:avLst/>
          </a:prstGeom>
          <a:noFill/>
        </p:spPr>
        <p:txBody>
          <a:bodyPr wrap="square" rtlCol="0">
            <a:spAutoFit/>
          </a:bodyPr>
          <a:lstStyle/>
          <a:p>
            <a:pPr algn="ctr"/>
            <a:r>
              <a:rPr lang="en-US" sz="2400" dirty="0" smtClean="0">
                <a:solidFill>
                  <a:schemeClr val="bg1"/>
                </a:solidFill>
                <a:latin typeface="CCFindTheCreeper" pitchFamily="2" charset="0"/>
                <a:ea typeface="CCFindTheCreeper" pitchFamily="2" charset="0"/>
              </a:rPr>
              <a:t>Mrs. McFarland’s Class</a:t>
            </a:r>
            <a:endParaRPr lang="en-US" sz="2400" dirty="0">
              <a:solidFill>
                <a:schemeClr val="bg1"/>
              </a:solidFill>
              <a:latin typeface="CCFindTheCreeper" pitchFamily="2" charset="0"/>
              <a:ea typeface="CCFindTheCreeper" pitchFamily="2" charset="0"/>
            </a:endParaRPr>
          </a:p>
        </p:txBody>
      </p:sp>
      <p:sp>
        <p:nvSpPr>
          <p:cNvPr id="6" name="TextBox 5"/>
          <p:cNvSpPr txBox="1"/>
          <p:nvPr/>
        </p:nvSpPr>
        <p:spPr>
          <a:xfrm>
            <a:off x="2184104" y="1253588"/>
            <a:ext cx="2997495" cy="369332"/>
          </a:xfrm>
          <a:prstGeom prst="rect">
            <a:avLst/>
          </a:prstGeom>
          <a:noFill/>
        </p:spPr>
        <p:txBody>
          <a:bodyPr wrap="square" rtlCol="0">
            <a:spAutoFit/>
          </a:bodyPr>
          <a:lstStyle/>
          <a:p>
            <a:pPr algn="ctr"/>
            <a:r>
              <a:rPr lang="en-US" dirty="0" smtClean="0">
                <a:solidFill>
                  <a:schemeClr val="bg1"/>
                </a:solidFill>
                <a:latin typeface="CCFindTheCreeper" pitchFamily="2" charset="0"/>
                <a:ea typeface="CCFindTheCreeper" pitchFamily="2" charset="0"/>
              </a:rPr>
              <a:t>Week of January </a:t>
            </a:r>
            <a:r>
              <a:rPr lang="en-US" dirty="0" smtClean="0">
                <a:solidFill>
                  <a:schemeClr val="bg1"/>
                </a:solidFill>
                <a:latin typeface="CCFindTheCreeper" pitchFamily="2" charset="0"/>
                <a:ea typeface="CCFindTheCreeper" pitchFamily="2" charset="0"/>
              </a:rPr>
              <a:t>13th</a:t>
            </a:r>
            <a:endParaRPr lang="en-US" dirty="0">
              <a:solidFill>
                <a:schemeClr val="bg1"/>
              </a:solidFill>
              <a:latin typeface="CCFindTheCreeper" pitchFamily="2" charset="0"/>
              <a:ea typeface="CCFindTheCreeper" pitchFamily="2" charset="0"/>
            </a:endParaRPr>
          </a:p>
        </p:txBody>
      </p:sp>
      <p:sp>
        <p:nvSpPr>
          <p:cNvPr id="7" name="TextBox 6"/>
          <p:cNvSpPr txBox="1"/>
          <p:nvPr/>
        </p:nvSpPr>
        <p:spPr>
          <a:xfrm>
            <a:off x="450575" y="2328229"/>
            <a:ext cx="2819399" cy="769441"/>
          </a:xfrm>
          <a:prstGeom prst="rect">
            <a:avLst/>
          </a:prstGeom>
          <a:noFill/>
        </p:spPr>
        <p:txBody>
          <a:bodyPr wrap="square" rtlCol="0">
            <a:spAutoFit/>
          </a:bodyPr>
          <a:lstStyle/>
          <a:p>
            <a:endParaRPr lang="en-US" sz="900" dirty="0">
              <a:latin typeface="CCFindTheCreeper" pitchFamily="2" charset="0"/>
              <a:ea typeface="CCFindTheCreeper" pitchFamily="2" charset="0"/>
            </a:endParaRPr>
          </a:p>
          <a:p>
            <a:endParaRPr lang="en-US" sz="900" dirty="0">
              <a:latin typeface="CCFindTheCreeper" pitchFamily="2" charset="0"/>
              <a:ea typeface="CCFindTheCreeper" pitchFamily="2" charset="0"/>
            </a:endParaRPr>
          </a:p>
          <a:p>
            <a:endParaRPr lang="en-US" sz="900" dirty="0">
              <a:latin typeface="CCFindTheCreeper" pitchFamily="2" charset="0"/>
              <a:ea typeface="CCFindTheCreeper" pitchFamily="2" charset="0"/>
            </a:endParaRPr>
          </a:p>
          <a:p>
            <a:endParaRPr lang="en-US" sz="800" dirty="0">
              <a:latin typeface="CCFindTheCreeper" pitchFamily="2" charset="0"/>
              <a:ea typeface="CCFindTheCreeper" pitchFamily="2" charset="0"/>
            </a:endParaRPr>
          </a:p>
          <a:p>
            <a:endParaRPr lang="en-US" sz="900" dirty="0">
              <a:latin typeface="CCFindTheCreeper" pitchFamily="2" charset="0"/>
              <a:ea typeface="CCFindTheCreeper" pitchFamily="2" charset="0"/>
            </a:endParaRPr>
          </a:p>
        </p:txBody>
      </p:sp>
      <p:sp>
        <p:nvSpPr>
          <p:cNvPr id="8" name="TextBox 7"/>
          <p:cNvSpPr txBox="1"/>
          <p:nvPr/>
        </p:nvSpPr>
        <p:spPr>
          <a:xfrm>
            <a:off x="3960698" y="3250444"/>
            <a:ext cx="2057400" cy="769441"/>
          </a:xfrm>
          <a:prstGeom prst="rect">
            <a:avLst/>
          </a:prstGeom>
          <a:noFill/>
        </p:spPr>
        <p:txBody>
          <a:bodyPr wrap="square" rtlCol="0">
            <a:spAutoFit/>
          </a:bodyPr>
          <a:lstStyle/>
          <a:p>
            <a:pPr lvl="1">
              <a:buFont typeface="Arial" pitchFamily="34" charset="0"/>
              <a:buChar char="•"/>
            </a:pPr>
            <a:r>
              <a:rPr lang="en-US" sz="1100" dirty="0" smtClean="0">
                <a:latin typeface="CCFindTheCreeper" pitchFamily="2" charset="0"/>
                <a:ea typeface="CCFindTheCreeper" pitchFamily="2" charset="0"/>
              </a:rPr>
              <a:t>I-Ready Assessment (Monday, Tuesday)</a:t>
            </a:r>
          </a:p>
          <a:p>
            <a:pPr lvl="1">
              <a:buFont typeface="Arial" pitchFamily="34" charset="0"/>
              <a:buChar char="•"/>
            </a:pPr>
            <a:r>
              <a:rPr lang="en-US" sz="1100" dirty="0" smtClean="0">
                <a:latin typeface="CCFindTheCreeper" pitchFamily="2" charset="0"/>
                <a:ea typeface="CCFindTheCreeper" pitchFamily="2" charset="0"/>
              </a:rPr>
              <a:t>MOY Assessment (Thursday, Friday)</a:t>
            </a:r>
            <a:endParaRPr lang="en-US" sz="1100" dirty="0" smtClean="0">
              <a:latin typeface="CCFindTheCreeper" pitchFamily="2" charset="0"/>
              <a:ea typeface="CCFindTheCreeper" pitchFamily="2" charset="0"/>
            </a:endParaRPr>
          </a:p>
        </p:txBody>
      </p:sp>
      <p:sp>
        <p:nvSpPr>
          <p:cNvPr id="9" name="TextBox 8"/>
          <p:cNvSpPr txBox="1"/>
          <p:nvPr/>
        </p:nvSpPr>
        <p:spPr>
          <a:xfrm>
            <a:off x="3794863" y="4281383"/>
            <a:ext cx="2819400" cy="430887"/>
          </a:xfrm>
          <a:prstGeom prst="rect">
            <a:avLst/>
          </a:prstGeom>
          <a:noFill/>
        </p:spPr>
        <p:txBody>
          <a:bodyPr wrap="square" rtlCol="0">
            <a:spAutoFit/>
          </a:bodyPr>
          <a:lstStyle/>
          <a:p>
            <a:endParaRPr lang="en-US" sz="1100" dirty="0" smtClean="0">
              <a:latin typeface="CCFindTheCreeper" pitchFamily="2" charset="0"/>
              <a:ea typeface="CCFindTheCreeper" pitchFamily="2" charset="0"/>
            </a:endParaRPr>
          </a:p>
          <a:p>
            <a:endParaRPr lang="en-US" sz="1100" dirty="0" smtClean="0">
              <a:latin typeface="CCFindTheCreeper" pitchFamily="2" charset="0"/>
              <a:ea typeface="CCFindTheCreeper" pitchFamily="2" charset="0"/>
            </a:endParaRPr>
          </a:p>
        </p:txBody>
      </p:sp>
      <p:sp>
        <p:nvSpPr>
          <p:cNvPr id="10" name="TextBox 9"/>
          <p:cNvSpPr txBox="1"/>
          <p:nvPr/>
        </p:nvSpPr>
        <p:spPr>
          <a:xfrm>
            <a:off x="4150141" y="5516604"/>
            <a:ext cx="2819400" cy="261610"/>
          </a:xfrm>
          <a:prstGeom prst="rect">
            <a:avLst/>
          </a:prstGeom>
          <a:noFill/>
        </p:spPr>
        <p:txBody>
          <a:bodyPr wrap="square" rtlCol="0">
            <a:spAutoFit/>
          </a:bodyPr>
          <a:lstStyle/>
          <a:p>
            <a:pPr>
              <a:buFont typeface="Arial" pitchFamily="34" charset="0"/>
              <a:buChar char="•"/>
            </a:pPr>
            <a:r>
              <a:rPr lang="en-US" sz="1100" dirty="0" smtClean="0">
                <a:latin typeface="CCFindTheCreeper" pitchFamily="2" charset="0"/>
                <a:ea typeface="CCFindTheCreeper" pitchFamily="2" charset="0"/>
              </a:rPr>
              <a:t>No spelling during the novel!</a:t>
            </a:r>
            <a:endParaRPr lang="en-US" sz="1100" dirty="0">
              <a:latin typeface="CCFindTheCreeper" pitchFamily="2" charset="0"/>
              <a:ea typeface="CCFindTheCreeper" pitchFamily="2" charset="0"/>
            </a:endParaRPr>
          </a:p>
        </p:txBody>
      </p:sp>
      <p:sp>
        <p:nvSpPr>
          <p:cNvPr id="11" name="TextBox 10"/>
          <p:cNvSpPr txBox="1"/>
          <p:nvPr/>
        </p:nvSpPr>
        <p:spPr>
          <a:xfrm>
            <a:off x="3957574" y="6367043"/>
            <a:ext cx="2819400" cy="430887"/>
          </a:xfrm>
          <a:prstGeom prst="rect">
            <a:avLst/>
          </a:prstGeom>
          <a:noFill/>
        </p:spPr>
        <p:txBody>
          <a:bodyPr wrap="square" rtlCol="0">
            <a:spAutoFit/>
          </a:bodyPr>
          <a:lstStyle/>
          <a:p>
            <a:pPr>
              <a:buFont typeface="Arial" pitchFamily="34" charset="0"/>
              <a:buChar char="•"/>
            </a:pPr>
            <a:r>
              <a:rPr lang="en-US" sz="1100" dirty="0" smtClean="0">
                <a:latin typeface="CCFindTheCreeper" pitchFamily="2" charset="0"/>
                <a:ea typeface="CCFindTheCreeper" pitchFamily="2" charset="0"/>
              </a:rPr>
              <a:t>Journal </a:t>
            </a:r>
            <a:r>
              <a:rPr lang="en-US" sz="1100" dirty="0" smtClean="0">
                <a:latin typeface="CCFindTheCreeper" pitchFamily="2" charset="0"/>
                <a:ea typeface="CCFindTheCreeper" pitchFamily="2" charset="0"/>
              </a:rPr>
              <a:t>responses, literary responses, and writing </a:t>
            </a:r>
            <a:r>
              <a:rPr lang="en-US" sz="1100" dirty="0" smtClean="0">
                <a:latin typeface="CCFindTheCreeper" pitchFamily="2" charset="0"/>
                <a:ea typeface="CCFindTheCreeper" pitchFamily="2" charset="0"/>
              </a:rPr>
              <a:t>prompts </a:t>
            </a:r>
            <a:r>
              <a:rPr lang="en-US" sz="1100" dirty="0" smtClean="0">
                <a:latin typeface="CCFindTheCreeper" pitchFamily="2" charset="0"/>
                <a:ea typeface="CCFindTheCreeper" pitchFamily="2" charset="0"/>
              </a:rPr>
              <a:t>in </a:t>
            </a:r>
            <a:r>
              <a:rPr lang="en-US" sz="1100" dirty="0" smtClean="0">
                <a:latin typeface="CCFindTheCreeper" pitchFamily="2" charset="0"/>
                <a:ea typeface="CCFindTheCreeper" pitchFamily="2" charset="0"/>
              </a:rPr>
              <a:t>response to novel</a:t>
            </a:r>
          </a:p>
        </p:txBody>
      </p:sp>
      <p:sp>
        <p:nvSpPr>
          <p:cNvPr id="12" name="TextBox 11"/>
          <p:cNvSpPr txBox="1"/>
          <p:nvPr/>
        </p:nvSpPr>
        <p:spPr>
          <a:xfrm>
            <a:off x="4078265" y="7680553"/>
            <a:ext cx="2819400" cy="600164"/>
          </a:xfrm>
          <a:prstGeom prst="rect">
            <a:avLst/>
          </a:prstGeom>
          <a:noFill/>
        </p:spPr>
        <p:txBody>
          <a:bodyPr wrap="square" rtlCol="0">
            <a:spAutoFit/>
          </a:bodyPr>
          <a:lstStyle/>
          <a:p>
            <a:pPr>
              <a:buFont typeface="Arial" pitchFamily="34" charset="0"/>
              <a:buChar char="•"/>
            </a:pPr>
            <a:r>
              <a:rPr lang="en-US" sz="1100" b="1" dirty="0" smtClean="0">
                <a:latin typeface="CCFindTheCreeper" pitchFamily="2" charset="0"/>
                <a:ea typeface="CCFindTheCreeper" pitchFamily="2" charset="0"/>
              </a:rPr>
              <a:t>Science:  N/A</a:t>
            </a:r>
          </a:p>
          <a:p>
            <a:pPr>
              <a:buFont typeface="Arial" pitchFamily="34" charset="0"/>
              <a:buChar char="•"/>
            </a:pPr>
            <a:r>
              <a:rPr lang="en-US" sz="1100" b="1" dirty="0" smtClean="0">
                <a:latin typeface="CCFindTheCreeper" pitchFamily="2" charset="0"/>
                <a:ea typeface="CCFindTheCreeper" pitchFamily="2" charset="0"/>
              </a:rPr>
              <a:t>Social Studies: </a:t>
            </a:r>
            <a:r>
              <a:rPr lang="en-US" sz="1100" dirty="0" smtClean="0">
                <a:latin typeface="CCFindTheCreeper" pitchFamily="2" charset="0"/>
                <a:ea typeface="CCFindTheCreeper" pitchFamily="2" charset="0"/>
              </a:rPr>
              <a:t>Hall of Presidents </a:t>
            </a:r>
            <a:r>
              <a:rPr lang="en-US" sz="1100" dirty="0" smtClean="0">
                <a:latin typeface="CCFindTheCreeper" pitchFamily="2" charset="0"/>
                <a:ea typeface="CCFindTheCreeper" pitchFamily="2" charset="0"/>
              </a:rPr>
              <a:t>research; research due this Friday!</a:t>
            </a:r>
            <a:endParaRPr lang="en-US" sz="1100" dirty="0">
              <a:latin typeface="CCFindTheCreeper" pitchFamily="2" charset="0"/>
              <a:ea typeface="CCFindTheCreeper" pitchFamily="2" charset="0"/>
            </a:endParaRPr>
          </a:p>
        </p:txBody>
      </p:sp>
      <p:sp>
        <p:nvSpPr>
          <p:cNvPr id="13" name="TextBox 12"/>
          <p:cNvSpPr txBox="1"/>
          <p:nvPr/>
        </p:nvSpPr>
        <p:spPr>
          <a:xfrm>
            <a:off x="534354" y="4996630"/>
            <a:ext cx="2417794" cy="1077218"/>
          </a:xfrm>
          <a:prstGeom prst="rect">
            <a:avLst/>
          </a:prstGeom>
          <a:noFill/>
        </p:spPr>
        <p:txBody>
          <a:bodyPr wrap="square" rtlCol="0">
            <a:spAutoFit/>
          </a:bodyPr>
          <a:lstStyle/>
          <a:p>
            <a:pPr algn="ctr"/>
            <a:r>
              <a:rPr lang="en-US" sz="800" dirty="0" smtClean="0">
                <a:latin typeface="CCFindTheCreeper" pitchFamily="2" charset="0"/>
                <a:ea typeface="CCFindTheCreeper" pitchFamily="2" charset="0"/>
              </a:rPr>
              <a:t>In a couple weeks when we resume our “normal” reading from the Journey’s book, we will switch to a 7 day schedule for our reading units.  This is in an effort to get in more daily writing.  Please consult the online assignment page, your child’s agenda, or this weekly newsletter for information on reading/language/spelling test days. Tests days may not be Fridays</a:t>
            </a:r>
            <a:endParaRPr lang="en-US" sz="800" dirty="0">
              <a:latin typeface="CCFindTheCreeper" pitchFamily="2" charset="0"/>
              <a:ea typeface="CCFindTheCreeper" pitchFamily="2" charset="0"/>
            </a:endParaRPr>
          </a:p>
        </p:txBody>
      </p:sp>
      <p:sp>
        <p:nvSpPr>
          <p:cNvPr id="14" name="TextBox 13"/>
          <p:cNvSpPr txBox="1"/>
          <p:nvPr/>
        </p:nvSpPr>
        <p:spPr>
          <a:xfrm>
            <a:off x="453147" y="6999194"/>
            <a:ext cx="2803450" cy="1754326"/>
          </a:xfrm>
          <a:prstGeom prst="rect">
            <a:avLst/>
          </a:prstGeom>
          <a:noFill/>
        </p:spPr>
        <p:txBody>
          <a:bodyPr wrap="square" rtlCol="0">
            <a:spAutoFit/>
          </a:bodyPr>
          <a:lstStyle/>
          <a:p>
            <a:r>
              <a:rPr lang="en-US" sz="1200" b="1" dirty="0" smtClean="0"/>
              <a:t>Thursday</a:t>
            </a:r>
            <a:r>
              <a:rPr lang="en-US" sz="1200" b="1" dirty="0"/>
              <a:t>, January </a:t>
            </a:r>
            <a:r>
              <a:rPr lang="en-US" sz="1200" b="1" dirty="0" smtClean="0"/>
              <a:t>16</a:t>
            </a:r>
            <a:r>
              <a:rPr lang="en-US" sz="1200" b="1" baseline="30000" dirty="0" smtClean="0"/>
              <a:t>th</a:t>
            </a:r>
            <a:r>
              <a:rPr lang="en-US" sz="1200" dirty="0" smtClean="0"/>
              <a:t>:   </a:t>
            </a:r>
            <a:r>
              <a:rPr lang="en-US" sz="1200" dirty="0"/>
              <a:t>Inter State will be here for yearbook casual photos</a:t>
            </a:r>
          </a:p>
          <a:p>
            <a:r>
              <a:rPr lang="en-US" sz="1200" b="1" dirty="0"/>
              <a:t>Monday, January </a:t>
            </a:r>
            <a:r>
              <a:rPr lang="en-US" sz="1200" b="1" dirty="0" smtClean="0"/>
              <a:t>20</a:t>
            </a:r>
            <a:r>
              <a:rPr lang="en-US" sz="1200" b="1" baseline="30000" dirty="0" smtClean="0"/>
              <a:t>th</a:t>
            </a:r>
            <a:r>
              <a:rPr lang="en-US" sz="1200" dirty="0" smtClean="0"/>
              <a:t>:   </a:t>
            </a:r>
            <a:r>
              <a:rPr lang="en-US" sz="1200" dirty="0"/>
              <a:t>MLK Day NO SCHOOL</a:t>
            </a:r>
          </a:p>
          <a:p>
            <a:r>
              <a:rPr lang="en-US" sz="1200" b="1" dirty="0"/>
              <a:t>Wednesday, January </a:t>
            </a:r>
            <a:r>
              <a:rPr lang="en-US" sz="1200" b="1" dirty="0" smtClean="0"/>
              <a:t>22</a:t>
            </a:r>
            <a:r>
              <a:rPr lang="en-US" sz="1200" b="1" baseline="30000" dirty="0" smtClean="0"/>
              <a:t>nd</a:t>
            </a:r>
            <a:r>
              <a:rPr lang="en-US" sz="1200" dirty="0" smtClean="0"/>
              <a:t>:   </a:t>
            </a:r>
            <a:r>
              <a:rPr lang="en-US" sz="1200" dirty="0"/>
              <a:t>Board </a:t>
            </a:r>
            <a:r>
              <a:rPr lang="en-US" sz="1200" dirty="0" smtClean="0"/>
              <a:t>meeting</a:t>
            </a:r>
          </a:p>
          <a:p>
            <a:r>
              <a:rPr lang="en-US" sz="1200" b="1" dirty="0" smtClean="0"/>
              <a:t>Monday</a:t>
            </a:r>
            <a:r>
              <a:rPr lang="en-US" sz="1200" b="1" dirty="0"/>
              <a:t>, February 3-Friday, </a:t>
            </a:r>
            <a:r>
              <a:rPr lang="en-US" sz="1200" b="1"/>
              <a:t>February </a:t>
            </a:r>
            <a:r>
              <a:rPr lang="en-US" sz="1200" b="1" smtClean="0"/>
              <a:t>7: </a:t>
            </a:r>
            <a:r>
              <a:rPr lang="en-US" sz="1200" dirty="0"/>
              <a:t>Star Lab</a:t>
            </a:r>
          </a:p>
          <a:p>
            <a:endParaRPr lang="en-US" sz="1200" dirty="0"/>
          </a:p>
        </p:txBody>
      </p:sp>
      <p:sp>
        <p:nvSpPr>
          <p:cNvPr id="15" name="TextBox 14"/>
          <p:cNvSpPr txBox="1"/>
          <p:nvPr/>
        </p:nvSpPr>
        <p:spPr>
          <a:xfrm>
            <a:off x="784815" y="544536"/>
            <a:ext cx="5486400" cy="461665"/>
          </a:xfrm>
          <a:prstGeom prst="rect">
            <a:avLst/>
          </a:prstGeom>
          <a:noFill/>
        </p:spPr>
        <p:txBody>
          <a:bodyPr wrap="square" rtlCol="0">
            <a:spAutoFit/>
          </a:bodyPr>
          <a:lstStyle/>
          <a:p>
            <a:pPr algn="ctr"/>
            <a:r>
              <a:rPr lang="en-US" sz="2400" b="1" dirty="0" smtClean="0">
                <a:solidFill>
                  <a:schemeClr val="bg2"/>
                </a:solidFill>
                <a:latin typeface="CCAreYouForReal" pitchFamily="2" charset="0"/>
                <a:ea typeface="CCAreYouForReal" pitchFamily="2" charset="0"/>
              </a:rPr>
              <a:t>A Peek at This Week in…</a:t>
            </a:r>
            <a:endParaRPr lang="en-US" sz="2400" b="1" dirty="0">
              <a:solidFill>
                <a:schemeClr val="bg2"/>
              </a:solidFill>
              <a:latin typeface="CCAreYouForReal" pitchFamily="2" charset="0"/>
              <a:ea typeface="CCAreYouForReal" pitchFamily="2" charset="0"/>
            </a:endParaRPr>
          </a:p>
        </p:txBody>
      </p:sp>
      <p:sp>
        <p:nvSpPr>
          <p:cNvPr id="16" name="TextBox 15"/>
          <p:cNvSpPr txBox="1"/>
          <p:nvPr/>
        </p:nvSpPr>
        <p:spPr>
          <a:xfrm>
            <a:off x="401348" y="2274460"/>
            <a:ext cx="2843967" cy="1938992"/>
          </a:xfrm>
          <a:prstGeom prst="rect">
            <a:avLst/>
          </a:prstGeom>
          <a:noFill/>
        </p:spPr>
        <p:txBody>
          <a:bodyPr wrap="square" rtlCol="0">
            <a:spAutoFit/>
          </a:bodyPr>
          <a:lstStyle/>
          <a:p>
            <a:pPr algn="ctr"/>
            <a:r>
              <a:rPr lang="en-US" b="1" dirty="0" smtClean="0">
                <a:latin typeface="CCAreYouForReal" pitchFamily="2" charset="0"/>
                <a:ea typeface="CCAreYouForReal" pitchFamily="2" charset="0"/>
              </a:rPr>
              <a:t>Reminders</a:t>
            </a:r>
          </a:p>
          <a:p>
            <a:r>
              <a:rPr lang="en-US" sz="900" dirty="0" smtClean="0">
                <a:latin typeface="CCAreYouForReal" pitchFamily="2" charset="0"/>
                <a:ea typeface="CCAreYouForReal" pitchFamily="2" charset="0"/>
              </a:rPr>
              <a:t>We are working on moving students towards greater responsibility.  If work is turned in late, students will receive 50% of the grade they earned on the assignment. (Late meaning not fully completed at the time it was collected.)  If the assignment is not turned in, students will receive a zero.  I did A LOT of chasing down missing work 1</a:t>
            </a:r>
            <a:r>
              <a:rPr lang="en-US" sz="900" baseline="30000" dirty="0" smtClean="0">
                <a:latin typeface="CCAreYouForReal" pitchFamily="2" charset="0"/>
                <a:ea typeface="CCAreYouForReal" pitchFamily="2" charset="0"/>
              </a:rPr>
              <a:t>st</a:t>
            </a:r>
            <a:r>
              <a:rPr lang="en-US" sz="900" dirty="0" smtClean="0">
                <a:latin typeface="CCAreYouForReal" pitchFamily="2" charset="0"/>
                <a:ea typeface="CCAreYouForReal" pitchFamily="2" charset="0"/>
              </a:rPr>
              <a:t> and 2</a:t>
            </a:r>
            <a:r>
              <a:rPr lang="en-US" sz="900" baseline="30000" dirty="0" smtClean="0">
                <a:latin typeface="CCAreYouForReal" pitchFamily="2" charset="0"/>
                <a:ea typeface="CCAreYouForReal" pitchFamily="2" charset="0"/>
              </a:rPr>
              <a:t>nd</a:t>
            </a:r>
            <a:r>
              <a:rPr lang="en-US" sz="900" dirty="0" smtClean="0">
                <a:latin typeface="CCAreYouForReal" pitchFamily="2" charset="0"/>
                <a:ea typeface="CCAreYouForReal" pitchFamily="2" charset="0"/>
              </a:rPr>
              <a:t> quarter.  I’m retiring my track shoes!</a:t>
            </a:r>
          </a:p>
          <a:p>
            <a:r>
              <a:rPr lang="en-US" sz="1000" dirty="0" smtClean="0">
                <a:latin typeface="CCAreYouForReal" pitchFamily="2" charset="0"/>
                <a:ea typeface="CCAreYouForReal" pitchFamily="2" charset="0"/>
              </a:rPr>
              <a:t>Research for Hall of Presidents is due this Friday.  The next step will be turning the research into an report.</a:t>
            </a:r>
            <a:endParaRPr lang="en-US" sz="1000" dirty="0">
              <a:latin typeface="CCAreYouForReal" pitchFamily="2" charset="0"/>
              <a:ea typeface="CCAreYouForReal" pitchFamily="2" charset="0"/>
            </a:endParaRPr>
          </a:p>
        </p:txBody>
      </p:sp>
      <p:sp>
        <p:nvSpPr>
          <p:cNvPr id="17" name="TextBox 16"/>
          <p:cNvSpPr txBox="1"/>
          <p:nvPr/>
        </p:nvSpPr>
        <p:spPr>
          <a:xfrm>
            <a:off x="425916" y="6639077"/>
            <a:ext cx="2819400" cy="461665"/>
          </a:xfrm>
          <a:prstGeom prst="rect">
            <a:avLst/>
          </a:prstGeom>
          <a:noFill/>
        </p:spPr>
        <p:txBody>
          <a:bodyPr wrap="square" rtlCol="0">
            <a:spAutoFit/>
          </a:bodyPr>
          <a:lstStyle/>
          <a:p>
            <a:pPr algn="ctr"/>
            <a:r>
              <a:rPr lang="en-US" sz="2400" b="1" dirty="0" smtClean="0">
                <a:latin typeface="CCAreYouForReal" pitchFamily="2" charset="0"/>
                <a:ea typeface="CCAreYouForReal" pitchFamily="2" charset="0"/>
              </a:rPr>
              <a:t>Upcoming Events</a:t>
            </a:r>
            <a:endParaRPr lang="en-US" b="1" dirty="0">
              <a:latin typeface="CCAreYouForReal" pitchFamily="2" charset="0"/>
              <a:ea typeface="CCAreYouForReal" pitchFamily="2" charset="0"/>
            </a:endParaRPr>
          </a:p>
        </p:txBody>
      </p:sp>
      <p:sp>
        <p:nvSpPr>
          <p:cNvPr id="18" name="TextBox 17"/>
          <p:cNvSpPr txBox="1"/>
          <p:nvPr/>
        </p:nvSpPr>
        <p:spPr>
          <a:xfrm>
            <a:off x="4051005" y="2911089"/>
            <a:ext cx="2133600" cy="307777"/>
          </a:xfrm>
          <a:prstGeom prst="rect">
            <a:avLst/>
          </a:prstGeom>
          <a:noFill/>
        </p:spPr>
        <p:txBody>
          <a:bodyPr wrap="square" rtlCol="0">
            <a:spAutoFit/>
          </a:bodyPr>
          <a:lstStyle/>
          <a:p>
            <a:pPr algn="ctr"/>
            <a:r>
              <a:rPr lang="en-US" sz="1400" b="1" dirty="0" smtClean="0">
                <a:latin typeface="CCAreYouForReal" pitchFamily="2" charset="0"/>
                <a:ea typeface="CCAreYouForReal" pitchFamily="2" charset="0"/>
              </a:rPr>
              <a:t>Math (McFarland)</a:t>
            </a:r>
            <a:endParaRPr lang="en-US" sz="1400" b="1" dirty="0">
              <a:latin typeface="CCAreYouForReal" pitchFamily="2" charset="0"/>
              <a:ea typeface="CCAreYouForReal" pitchFamily="2" charset="0"/>
            </a:endParaRPr>
          </a:p>
        </p:txBody>
      </p:sp>
      <p:sp>
        <p:nvSpPr>
          <p:cNvPr id="19" name="TextBox 18"/>
          <p:cNvSpPr txBox="1"/>
          <p:nvPr/>
        </p:nvSpPr>
        <p:spPr>
          <a:xfrm>
            <a:off x="4114799" y="4193056"/>
            <a:ext cx="2133600" cy="1077218"/>
          </a:xfrm>
          <a:prstGeom prst="rect">
            <a:avLst/>
          </a:prstGeom>
          <a:noFill/>
        </p:spPr>
        <p:txBody>
          <a:bodyPr wrap="square" rtlCol="0">
            <a:spAutoFit/>
          </a:bodyPr>
          <a:lstStyle/>
          <a:p>
            <a:pPr algn="ctr"/>
            <a:r>
              <a:rPr lang="en-US" sz="1400" b="1" dirty="0" smtClean="0">
                <a:latin typeface="CCAreYouForReal" pitchFamily="2" charset="0"/>
                <a:ea typeface="CCAreYouForReal" pitchFamily="2" charset="0"/>
              </a:rPr>
              <a:t>Reading (McFarland)</a:t>
            </a:r>
          </a:p>
          <a:p>
            <a:pPr marL="171450" indent="-171450" algn="ctr">
              <a:buFont typeface="Arial" panose="020B0604020202020204" pitchFamily="34" charset="0"/>
              <a:buChar char="•"/>
            </a:pPr>
            <a:r>
              <a:rPr lang="en-US" sz="1200" u="sng" dirty="0" smtClean="0">
                <a:latin typeface="CCAreYouForReal" pitchFamily="2" charset="0"/>
                <a:ea typeface="CCAreYouForReal" pitchFamily="2" charset="0"/>
              </a:rPr>
              <a:t>Hound Dog True </a:t>
            </a:r>
            <a:r>
              <a:rPr lang="en-US" sz="1200" dirty="0" smtClean="0">
                <a:latin typeface="CCAreYouForReal" pitchFamily="2" charset="0"/>
                <a:ea typeface="CCAreYouForReal" pitchFamily="2" charset="0"/>
              </a:rPr>
              <a:t>novel</a:t>
            </a:r>
          </a:p>
          <a:p>
            <a:pPr marL="171450" indent="-171450" algn="ctr">
              <a:buFont typeface="Arial" panose="020B0604020202020204" pitchFamily="34" charset="0"/>
              <a:buChar char="•"/>
            </a:pPr>
            <a:r>
              <a:rPr lang="en-US" sz="1200" dirty="0" smtClean="0">
                <a:latin typeface="CCAreYouForReal" pitchFamily="2" charset="0"/>
                <a:ea typeface="CCAreYouForReal" pitchFamily="2" charset="0"/>
              </a:rPr>
              <a:t>Finish novel by the end of the week.</a:t>
            </a:r>
          </a:p>
          <a:p>
            <a:pPr algn="ctr"/>
            <a:endParaRPr lang="en-US" sz="1400" dirty="0" smtClean="0">
              <a:latin typeface="CCAreYouForReal" pitchFamily="2" charset="0"/>
              <a:ea typeface="CCAreYouForReal" pitchFamily="2" charset="0"/>
            </a:endParaRPr>
          </a:p>
        </p:txBody>
      </p:sp>
      <p:sp>
        <p:nvSpPr>
          <p:cNvPr id="20" name="TextBox 19"/>
          <p:cNvSpPr txBox="1"/>
          <p:nvPr/>
        </p:nvSpPr>
        <p:spPr>
          <a:xfrm>
            <a:off x="4150141" y="5265974"/>
            <a:ext cx="2133600" cy="307777"/>
          </a:xfrm>
          <a:prstGeom prst="rect">
            <a:avLst/>
          </a:prstGeom>
          <a:noFill/>
        </p:spPr>
        <p:txBody>
          <a:bodyPr wrap="square" rtlCol="0">
            <a:spAutoFit/>
          </a:bodyPr>
          <a:lstStyle/>
          <a:p>
            <a:pPr algn="ctr"/>
            <a:r>
              <a:rPr lang="en-US" sz="1400" b="1" dirty="0" smtClean="0">
                <a:latin typeface="CCAreYouForReal" pitchFamily="2" charset="0"/>
                <a:ea typeface="CCAreYouForReal" pitchFamily="2" charset="0"/>
              </a:rPr>
              <a:t>Spelling (McFarland)</a:t>
            </a:r>
            <a:endParaRPr lang="en-US" sz="1400" b="1" dirty="0">
              <a:latin typeface="CCAreYouForReal" pitchFamily="2" charset="0"/>
              <a:ea typeface="CCAreYouForReal" pitchFamily="2" charset="0"/>
            </a:endParaRPr>
          </a:p>
        </p:txBody>
      </p:sp>
      <p:sp>
        <p:nvSpPr>
          <p:cNvPr id="21" name="TextBox 20"/>
          <p:cNvSpPr txBox="1"/>
          <p:nvPr/>
        </p:nvSpPr>
        <p:spPr>
          <a:xfrm>
            <a:off x="3803355" y="5825401"/>
            <a:ext cx="2628900" cy="523220"/>
          </a:xfrm>
          <a:prstGeom prst="rect">
            <a:avLst/>
          </a:prstGeom>
          <a:noFill/>
        </p:spPr>
        <p:txBody>
          <a:bodyPr wrap="square" rtlCol="0">
            <a:spAutoFit/>
          </a:bodyPr>
          <a:lstStyle/>
          <a:p>
            <a:pPr algn="ctr"/>
            <a:r>
              <a:rPr lang="en-US" sz="1400" b="1" dirty="0" smtClean="0">
                <a:latin typeface="CCAreYouForReal" pitchFamily="2" charset="0"/>
                <a:ea typeface="CCAreYouForReal" pitchFamily="2" charset="0"/>
              </a:rPr>
              <a:t>Language Arts/Writing (McFarland)</a:t>
            </a:r>
            <a:endParaRPr lang="en-US" sz="1400" b="1" dirty="0">
              <a:latin typeface="CCAreYouForReal" pitchFamily="2" charset="0"/>
              <a:ea typeface="CCAreYouForReal" pitchFamily="2" charset="0"/>
            </a:endParaRPr>
          </a:p>
        </p:txBody>
      </p:sp>
      <p:sp>
        <p:nvSpPr>
          <p:cNvPr id="22" name="TextBox 21"/>
          <p:cNvSpPr txBox="1"/>
          <p:nvPr/>
        </p:nvSpPr>
        <p:spPr>
          <a:xfrm>
            <a:off x="3771899" y="7206740"/>
            <a:ext cx="2819400" cy="523220"/>
          </a:xfrm>
          <a:prstGeom prst="rect">
            <a:avLst/>
          </a:prstGeom>
          <a:noFill/>
        </p:spPr>
        <p:txBody>
          <a:bodyPr wrap="square" rtlCol="0">
            <a:spAutoFit/>
          </a:bodyPr>
          <a:lstStyle/>
          <a:p>
            <a:pPr algn="ctr"/>
            <a:r>
              <a:rPr lang="en-US" sz="1400" b="1" dirty="0" smtClean="0">
                <a:latin typeface="CCAreYouForReal" pitchFamily="2" charset="0"/>
                <a:ea typeface="CCAreYouForReal" pitchFamily="2" charset="0"/>
              </a:rPr>
              <a:t>Science/ Social Studies (Eldridge)</a:t>
            </a:r>
            <a:endParaRPr lang="en-US" sz="1400" b="1" dirty="0">
              <a:latin typeface="CCAreYouForReal" pitchFamily="2" charset="0"/>
              <a:ea typeface="CCAreYouForReal" pitchFamily="2" charset="0"/>
            </a:endParaRPr>
          </a:p>
        </p:txBody>
      </p:sp>
      <p:sp>
        <p:nvSpPr>
          <p:cNvPr id="2" name="TextBox 1"/>
          <p:cNvSpPr txBox="1"/>
          <p:nvPr/>
        </p:nvSpPr>
        <p:spPr>
          <a:xfrm>
            <a:off x="714608" y="2602453"/>
            <a:ext cx="2541989" cy="230832"/>
          </a:xfrm>
          <a:prstGeom prst="rect">
            <a:avLst/>
          </a:prstGeom>
          <a:noFill/>
        </p:spPr>
        <p:txBody>
          <a:bodyPr wrap="square" rtlCol="0">
            <a:spAutoFit/>
          </a:bodyPr>
          <a:lstStyle/>
          <a:p>
            <a:endParaRPr lang="en-US" sz="900" dirty="0">
              <a:latin typeface="CCFindTheCreeper" pitchFamily="2" charset="0"/>
              <a:ea typeface="CCFindTheCreeper" pitchFamily="2"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1568</TotalTime>
  <Words>314</Words>
  <Application>Microsoft Office PowerPoint</Application>
  <PresentationFormat>On-screen Show (4:3)</PresentationFormat>
  <Paragraphs>28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CCAreYouForReal</vt:lpstr>
      <vt:lpstr>CCFindTheCreeper</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Aynsley</dc:creator>
  <cp:lastModifiedBy>Dawn McFarland</cp:lastModifiedBy>
  <cp:revision>64</cp:revision>
  <cp:lastPrinted>2020-01-06T22:01:32Z</cp:lastPrinted>
  <dcterms:created xsi:type="dcterms:W3CDTF">2014-08-01T12:31:54Z</dcterms:created>
  <dcterms:modified xsi:type="dcterms:W3CDTF">2020-01-13T19:25:27Z</dcterms:modified>
</cp:coreProperties>
</file>